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rginia" initials="V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9T11:27:53.40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9EBE7-C4F1-49B5-9538-5EB62EC6DFA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305F2-CAE2-4D89-BEA0-6979D3E75D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solidFill>
                  <a:srgbClr val="FF0000"/>
                </a:solidFill>
              </a:rPr>
              <a:t>We all know how radio has </a:t>
            </a:r>
            <a:r>
              <a:rPr lang="en-US" sz="1100" b="0" dirty="0" smtClean="0">
                <a:solidFill>
                  <a:srgbClr val="FFFF00"/>
                </a:solidFill>
              </a:rPr>
              <a:t>affected our lives </a:t>
            </a:r>
            <a:r>
              <a:rPr lang="en-US" sz="1100" b="0" dirty="0" smtClean="0">
                <a:solidFill>
                  <a:srgbClr val="FF0000"/>
                </a:solidFill>
              </a:rPr>
              <a:t>because even in the </a:t>
            </a:r>
            <a:r>
              <a:rPr lang="en-US" sz="1100" b="0" dirty="0" smtClean="0">
                <a:solidFill>
                  <a:srgbClr val="FFFF00"/>
                </a:solidFill>
              </a:rPr>
              <a:t>present day</a:t>
            </a:r>
            <a:r>
              <a:rPr lang="en-US" sz="1100" b="0" dirty="0" smtClean="0">
                <a:solidFill>
                  <a:srgbClr val="FF0000"/>
                </a:solidFill>
              </a:rPr>
              <a:t>, we all, at some point or another, </a:t>
            </a:r>
            <a:r>
              <a:rPr lang="en-US" sz="1100" b="0" dirty="0" smtClean="0">
                <a:solidFill>
                  <a:srgbClr val="FFFF00"/>
                </a:solidFill>
              </a:rPr>
              <a:t>turn the radio on</a:t>
            </a:r>
            <a:r>
              <a:rPr lang="en-US" sz="1100" b="0" dirty="0" smtClean="0">
                <a:solidFill>
                  <a:srgbClr val="FF0000"/>
                </a:solidFill>
              </a:rPr>
              <a:t> either in our homes, vehicles or sometimes even at our places of employment.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305F2-CAE2-4D89-BEA0-6979D3E75D4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100" b="0" dirty="0" smtClean="0">
                <a:solidFill>
                  <a:srgbClr val="FF0000"/>
                </a:solidFill>
                <a:latin typeface="+mn-lt"/>
              </a:rPr>
              <a:t>Being as how- I believe that- it is best at reaching and conveying to-    just not up on all of the new means of social technology and interaction.  With that being written (said), I am certain that plenty of young people still listen to the radio and are influenced by air wave advertisements that target their interests.-  With that being written (said),-</a:t>
            </a:r>
            <a:r>
              <a:rPr lang="en-US" sz="1100" b="0" baseline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100" b="0" dirty="0" smtClean="0">
                <a:solidFill>
                  <a:srgbClr val="FF0000"/>
                </a:solidFill>
                <a:latin typeface="+mn-lt"/>
              </a:rPr>
              <a:t>I am certain that plenty of-</a:t>
            </a:r>
            <a:r>
              <a:rPr lang="en-US" sz="1100" b="0" baseline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100" b="0" dirty="0" smtClean="0">
                <a:solidFill>
                  <a:srgbClr val="FF0000"/>
                </a:solidFill>
                <a:latin typeface="+mn-lt"/>
              </a:rPr>
              <a:t>listen to the radio and   I am certain that plenty of young people still listen to the radio and </a:t>
            </a:r>
            <a:endParaRPr lang="en-US" sz="11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305F2-CAE2-4D89-BEA0-6979D3E75D4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FAD840-5CBB-42D0-873F-3D1F3E1443BD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A6D3BE-0969-4714-A1C6-BB999FA18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&amp;cad=rja&amp;uact=8&amp;ved=0ahUKEwiZuM2X5MrSAhWj54MKHU14BdUQFggaMAA&amp;url=http%3A%2F%2Fwww.espnlacrosse.com%2F&amp;usg=AFQjCNHvhuv2NDzn4llUmiYGkUmScBk-mA&amp;sig2=RIbCSWN11DLfowS2p1gbIQ" TargetMode="External"/><Relationship Id="rId2" Type="http://schemas.openxmlformats.org/officeDocument/2006/relationships/hyperlink" Target="http://www.knowthis.com/types-of-advertising-media/radio-advertis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isoftw.com/voice-3-surprising-benefits-radioadvertising-today" TargetMode="External"/><Relationship Id="rId5" Type="http://schemas.openxmlformats.org/officeDocument/2006/relationships/hyperlink" Target="http://www.radioresults.com.au/benefits-of-radio-advertising" TargetMode="External"/><Relationship Id="rId4" Type="http://schemas.openxmlformats.org/officeDocument/2006/relationships/hyperlink" Target="http://www.knowthis.com/types-ofadvertising-media/radio-advertis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rgbClr val="FF0000"/>
                </a:solidFill>
              </a:rPr>
              <a:t>RADIO</a:t>
            </a:r>
            <a:r>
              <a:rPr lang="en-US" sz="9600" b="1" dirty="0" smtClean="0">
                <a:solidFill>
                  <a:srgbClr val="FF0000"/>
                </a:solidFill>
              </a:rPr>
              <a:t>!!!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“The Advertising Media for 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Your Ears!!!”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9718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</a:t>
            </a:r>
            <a:r>
              <a:rPr lang="en-US" sz="3600" b="1" dirty="0" smtClean="0">
                <a:solidFill>
                  <a:srgbClr val="FFFF00"/>
                </a:solidFill>
              </a:rPr>
              <a:t>Radio</a:t>
            </a:r>
            <a:r>
              <a:rPr lang="en-US" sz="3600" b="1" dirty="0" smtClean="0">
                <a:solidFill>
                  <a:srgbClr val="FF0000"/>
                </a:solidFill>
              </a:rPr>
              <a:t> has been a form of advertising since its debut on </a:t>
            </a:r>
            <a:r>
              <a:rPr lang="en-US" sz="3600" b="1" dirty="0" smtClean="0">
                <a:solidFill>
                  <a:srgbClr val="FFFF00"/>
                </a:solidFill>
              </a:rPr>
              <a:t>August 31, 1920</a:t>
            </a:r>
            <a:r>
              <a:rPr lang="en-US" sz="3600" b="1" dirty="0" smtClean="0">
                <a:solidFill>
                  <a:srgbClr val="FF0000"/>
                </a:solidFill>
              </a:rPr>
              <a:t>.  In the modern era, following the printing press, </a:t>
            </a:r>
            <a:r>
              <a:rPr lang="en-US" sz="3600" b="1" dirty="0" smtClean="0">
                <a:solidFill>
                  <a:srgbClr val="FFFF00"/>
                </a:solidFill>
              </a:rPr>
              <a:t>Radio</a:t>
            </a:r>
            <a:r>
              <a:rPr lang="en-US" sz="3600" b="1" dirty="0" smtClean="0">
                <a:solidFill>
                  <a:srgbClr val="FF0000"/>
                </a:solidFill>
              </a:rPr>
              <a:t> is the </a:t>
            </a:r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oldest form of advertising </a:t>
            </a:r>
            <a:r>
              <a:rPr lang="en-US" sz="3600" b="1" dirty="0" smtClean="0">
                <a:solidFill>
                  <a:srgbClr val="FF0000"/>
                </a:solidFill>
              </a:rPr>
              <a:t>known to man.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It is a </a:t>
            </a:r>
            <a:r>
              <a:rPr lang="en-US" sz="3600" b="1" dirty="0" smtClean="0">
                <a:solidFill>
                  <a:srgbClr val="FFFF00"/>
                </a:solidFill>
              </a:rPr>
              <a:t>means of communication </a:t>
            </a:r>
            <a:r>
              <a:rPr lang="en-US" sz="3600" b="1" dirty="0" smtClean="0">
                <a:solidFill>
                  <a:srgbClr val="FF0000"/>
                </a:solidFill>
              </a:rPr>
              <a:t>with the public via the air waves </a:t>
            </a:r>
            <a:r>
              <a:rPr lang="en-US" sz="3600" b="1" dirty="0" smtClean="0">
                <a:solidFill>
                  <a:srgbClr val="FFFF00"/>
                </a:solidFill>
              </a:rPr>
              <a:t>used to entertain </a:t>
            </a:r>
            <a:r>
              <a:rPr lang="en-US" sz="3600" b="1" dirty="0" smtClean="0">
                <a:solidFill>
                  <a:srgbClr val="FF0000"/>
                </a:solidFill>
              </a:rPr>
              <a:t>&amp;</a:t>
            </a:r>
            <a:r>
              <a:rPr lang="en-US" sz="3600" b="1" dirty="0" smtClean="0">
                <a:solidFill>
                  <a:srgbClr val="FFFF00"/>
                </a:solidFill>
              </a:rPr>
              <a:t> inform </a:t>
            </a:r>
            <a:r>
              <a:rPr lang="en-US" sz="3600" b="1" dirty="0" smtClean="0">
                <a:solidFill>
                  <a:srgbClr val="FF0000"/>
                </a:solidFill>
              </a:rPr>
              <a:t>the whole world. 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 </a:t>
            </a:r>
            <a:r>
              <a:rPr lang="en-US" sz="2400" b="1" dirty="0" smtClean="0"/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8117" y="685800"/>
            <a:ext cx="4200189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ADVANTAGES: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Reaches a huge audience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Targeted (specific demographics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Anywhere, Anytime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Influential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Flexible and Immediate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DISADVATAGES: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Easily forgotten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Considered ‘background noise’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Best time slots are very competitive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Listeners are often preoccupied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Often have to run ads frequently 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82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</a:rPr>
              <a:t>TTENTION: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Include Music, good/unique Speaking Voice and/or </a:t>
            </a:r>
            <a:r>
              <a:rPr lang="en-US" b="1" dirty="0" smtClean="0">
                <a:solidFill>
                  <a:srgbClr val="FFFF00"/>
                </a:solidFill>
              </a:rPr>
              <a:t>O</a:t>
            </a:r>
            <a:r>
              <a:rPr lang="en-US" b="1" dirty="0" smtClean="0">
                <a:solidFill>
                  <a:srgbClr val="FFFF00"/>
                </a:solidFill>
              </a:rPr>
              <a:t>ther Effects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rgbClr val="FF0000"/>
                </a:solidFill>
              </a:rPr>
              <a:t>NTEREST: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Advertise with emotion</a:t>
            </a:r>
            <a:r>
              <a:rPr lang="en-US" b="1" dirty="0" smtClean="0">
                <a:solidFill>
                  <a:srgbClr val="FFFF00"/>
                </a:solidFill>
              </a:rPr>
              <a:t>,</a:t>
            </a:r>
            <a:r>
              <a:rPr lang="en-US" b="1" dirty="0" smtClean="0">
                <a:solidFill>
                  <a:srgbClr val="FFFF00"/>
                </a:solidFill>
              </a:rPr>
              <a:t> such as Humor or Compassion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</a:rPr>
              <a:t>ESIRE: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 Implement ‘key words’ that imply benefits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</a:rPr>
              <a:t>CTION: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Create the impression that “You just have to go out and purchase this product”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660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Radio is, shall I say, </a:t>
            </a:r>
            <a:r>
              <a:rPr lang="en-US" sz="2800" b="1" dirty="0" smtClean="0">
                <a:solidFill>
                  <a:srgbClr val="FFFF00"/>
                </a:solidFill>
              </a:rPr>
              <a:t>“Old School”    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The audience radio is best at reaching would be 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us ‘Old Folks’ 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Young people still listen to the radio and are influenced by </a:t>
            </a:r>
            <a:r>
              <a:rPr lang="en-US" sz="2800" b="1" dirty="0" smtClean="0">
                <a:solidFill>
                  <a:srgbClr val="FFFF00"/>
                </a:solidFill>
              </a:rPr>
              <a:t>air wave advertisements that target their interests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However, all </a:t>
            </a:r>
            <a:r>
              <a:rPr lang="en-US" sz="2800" b="1" dirty="0" smtClean="0">
                <a:solidFill>
                  <a:srgbClr val="FFFF00"/>
                </a:solidFill>
              </a:rPr>
              <a:t>advertising targets </a:t>
            </a:r>
            <a:r>
              <a:rPr lang="en-US" sz="2800" b="1" dirty="0" smtClean="0">
                <a:solidFill>
                  <a:srgbClr val="FF0000"/>
                </a:solidFill>
              </a:rPr>
              <a:t>specific </a:t>
            </a:r>
            <a:r>
              <a:rPr lang="en-US" sz="2800" b="1" dirty="0" smtClean="0">
                <a:solidFill>
                  <a:srgbClr val="FFFF00"/>
                </a:solidFill>
              </a:rPr>
              <a:t>demographics</a:t>
            </a:r>
            <a:r>
              <a:rPr lang="en-US" sz="2800" b="1" dirty="0" smtClean="0">
                <a:solidFill>
                  <a:srgbClr val="FF0000"/>
                </a:solidFill>
              </a:rPr>
              <a:t> by analyzing data pertaining to said demographics and </a:t>
            </a:r>
            <a:r>
              <a:rPr lang="en-US" sz="2800" b="1" dirty="0" smtClean="0">
                <a:solidFill>
                  <a:srgbClr val="FFFF00"/>
                </a:solidFill>
              </a:rPr>
              <a:t>radio is no exception</a:t>
            </a:r>
            <a:r>
              <a:rPr lang="en-US" sz="2800" b="1" dirty="0" smtClean="0">
                <a:solidFill>
                  <a:srgbClr val="FF0000"/>
                </a:solidFill>
              </a:rPr>
              <a:t>.  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So basically, </a:t>
            </a:r>
            <a:r>
              <a:rPr lang="en-US" sz="2800" b="1" dirty="0" smtClean="0">
                <a:solidFill>
                  <a:srgbClr val="FFFF00"/>
                </a:solidFill>
              </a:rPr>
              <a:t>Radio</a:t>
            </a:r>
            <a:r>
              <a:rPr lang="en-US" sz="2800" b="1" dirty="0" smtClean="0">
                <a:solidFill>
                  <a:srgbClr val="FF0000"/>
                </a:solidFill>
              </a:rPr>
              <a:t> gets everyone’s </a:t>
            </a:r>
            <a:r>
              <a:rPr lang="en-US" sz="2800" b="1" dirty="0" smtClean="0">
                <a:solidFill>
                  <a:srgbClr val="FFFF00"/>
                </a:solidFill>
              </a:rPr>
              <a:t>Attention</a:t>
            </a:r>
            <a:r>
              <a:rPr lang="en-US" sz="2800" b="1" dirty="0" smtClean="0">
                <a:solidFill>
                  <a:srgbClr val="FF0000"/>
                </a:solidFill>
              </a:rPr>
              <a:t>, peaks their </a:t>
            </a:r>
            <a:r>
              <a:rPr lang="en-US" sz="2800" b="1" dirty="0" smtClean="0">
                <a:solidFill>
                  <a:srgbClr val="FFFF00"/>
                </a:solidFill>
              </a:rPr>
              <a:t>Interests</a:t>
            </a:r>
            <a:r>
              <a:rPr lang="en-US" sz="2800" b="1" dirty="0" smtClean="0">
                <a:solidFill>
                  <a:srgbClr val="FF0000"/>
                </a:solidFill>
              </a:rPr>
              <a:t>, work on their </a:t>
            </a:r>
            <a:r>
              <a:rPr lang="en-US" sz="2800" b="1" dirty="0" smtClean="0">
                <a:solidFill>
                  <a:srgbClr val="FFFF00"/>
                </a:solidFill>
              </a:rPr>
              <a:t>Desires</a:t>
            </a:r>
            <a:r>
              <a:rPr lang="en-US" sz="2800" b="1" dirty="0" smtClean="0">
                <a:solidFill>
                  <a:srgbClr val="FF0000"/>
                </a:solidFill>
              </a:rPr>
              <a:t> and take </a:t>
            </a:r>
            <a:r>
              <a:rPr lang="en-US" sz="2800" b="1" dirty="0" smtClean="0">
                <a:solidFill>
                  <a:srgbClr val="FFFF00"/>
                </a:solidFill>
              </a:rPr>
              <a:t>Actions</a:t>
            </a:r>
            <a:r>
              <a:rPr lang="en-US" sz="2800" b="1" dirty="0" smtClean="0">
                <a:solidFill>
                  <a:srgbClr val="FF0000"/>
                </a:solidFill>
              </a:rPr>
              <a:t>.    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Based on the information provided to me about the target markets for the Western Marketing Program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I believe that… </a:t>
            </a:r>
          </a:p>
          <a:p>
            <a:pPr marL="342900" indent="-342900"/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a) …</a:t>
            </a:r>
            <a:r>
              <a:rPr lang="en-US" b="1" dirty="0" smtClean="0">
                <a:solidFill>
                  <a:srgbClr val="FFFF00"/>
                </a:solidFill>
              </a:rPr>
              <a:t>radio would most effectively reach the </a:t>
            </a:r>
            <a:r>
              <a:rPr lang="en-US" b="1" u="sng" dirty="0" smtClean="0">
                <a:solidFill>
                  <a:srgbClr val="FFFF00"/>
                </a:solidFill>
              </a:rPr>
              <a:t>non-traditional</a:t>
            </a:r>
            <a:r>
              <a:rPr lang="en-US" b="1" dirty="0" smtClean="0">
                <a:solidFill>
                  <a:srgbClr val="FFFF00"/>
                </a:solidFill>
              </a:rPr>
              <a:t> target market because of the simple fact that the “older generation” such as us baby-boomers would be, and are, more inclined to listen to the radio as opposed to all of the other media outlet that exist today.  </a:t>
            </a:r>
          </a:p>
          <a:p>
            <a:pPr marL="342900" indent="-342900"/>
            <a:endParaRPr lang="en-US" b="1" dirty="0" smtClean="0">
              <a:solidFill>
                <a:srgbClr val="FFFF00"/>
              </a:solidFill>
            </a:endParaRPr>
          </a:p>
          <a:p>
            <a:pPr marL="342900" indent="-342900"/>
            <a:endParaRPr lang="en-US" b="1" dirty="0" smtClean="0">
              <a:solidFill>
                <a:srgbClr val="FFFF00"/>
              </a:solidFill>
            </a:endParaRPr>
          </a:p>
          <a:p>
            <a:pPr marL="342900" indent="-342900"/>
            <a:endParaRPr lang="en-US" b="1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en-US" b="1" dirty="0" smtClean="0">
                <a:solidFill>
                  <a:srgbClr val="FFFF00"/>
                </a:solidFill>
              </a:rPr>
              <a:t>b) …</a:t>
            </a:r>
            <a:r>
              <a:rPr lang="en-US" b="1" dirty="0" smtClean="0">
                <a:solidFill>
                  <a:srgbClr val="FF0000"/>
                </a:solidFill>
              </a:rPr>
              <a:t>the most effective type of message/goal would be to state in several different radio advertisements the </a:t>
            </a:r>
            <a:r>
              <a:rPr lang="en-US" b="1" u="sng" dirty="0" smtClean="0">
                <a:solidFill>
                  <a:srgbClr val="FF0000"/>
                </a:solidFill>
              </a:rPr>
              <a:t>list of benefits that would behoove students </a:t>
            </a:r>
            <a:r>
              <a:rPr lang="en-US" b="1" dirty="0" smtClean="0">
                <a:solidFill>
                  <a:srgbClr val="FF0000"/>
                </a:solidFill>
              </a:rPr>
              <a:t>of all ages to come and experience further education at the Western TC Campus.</a:t>
            </a:r>
          </a:p>
          <a:p>
            <a:pPr marL="342900" indent="-342900"/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c)…</a:t>
            </a:r>
            <a:r>
              <a:rPr lang="en-US" b="1" dirty="0" smtClean="0">
                <a:solidFill>
                  <a:srgbClr val="FFFF00"/>
                </a:solidFill>
              </a:rPr>
              <a:t>in order to reach the non-traditional student target market for Western via the radio, I would advertise the importance of further education through all of the different genres of the industry (i.e., country, rock, hip hop, Christian,  etc.)  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0"/>
            <a:ext cx="7772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 thought that the </a:t>
            </a:r>
            <a:r>
              <a:rPr lang="en-US" sz="2400" b="1" u="sng" dirty="0" smtClean="0">
                <a:solidFill>
                  <a:srgbClr val="FF0000"/>
                </a:solidFill>
              </a:rPr>
              <a:t>most interesting </a:t>
            </a:r>
            <a:r>
              <a:rPr lang="en-US" sz="2400" b="1" dirty="0" smtClean="0">
                <a:solidFill>
                  <a:srgbClr val="FF0000"/>
                </a:solidFill>
              </a:rPr>
              <a:t>thing that I learned about advertising on the radio was that it actually costs less than both advertising on television </a:t>
            </a:r>
            <a:r>
              <a:rPr lang="en-US" sz="2400" b="1" u="sng" dirty="0" smtClean="0">
                <a:solidFill>
                  <a:srgbClr val="FF0000"/>
                </a:solidFill>
              </a:rPr>
              <a:t>and</a:t>
            </a:r>
            <a:r>
              <a:rPr lang="en-US" sz="2400" b="1" dirty="0" smtClean="0">
                <a:solidFill>
                  <a:srgbClr val="FF0000"/>
                </a:solidFill>
              </a:rPr>
              <a:t> print.  Surely we all know that it is cheaper than TV but it really surprised me to learn that it is cheaper than ads in a newspaper or magazine.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I believe that the </a:t>
            </a:r>
            <a:r>
              <a:rPr lang="en-US" sz="2400" b="1" u="sng" dirty="0" smtClean="0">
                <a:solidFill>
                  <a:srgbClr val="FFFF00"/>
                </a:solidFill>
              </a:rPr>
              <a:t>biggest misconception </a:t>
            </a:r>
            <a:r>
              <a:rPr lang="en-US" sz="2400" b="1" dirty="0" smtClean="0">
                <a:solidFill>
                  <a:srgbClr val="FFFF00"/>
                </a:solidFill>
              </a:rPr>
              <a:t>about this advertising outlet, due to modern times and modern technology, is that “Radio is dying!!!”  Even though it is true that most people now-a-days are indeed hooked up to ‘High Tech’, radio is </a:t>
            </a:r>
            <a:r>
              <a:rPr lang="en-US" sz="2400" b="1" u="sng" dirty="0" smtClean="0">
                <a:solidFill>
                  <a:srgbClr val="FFFF00"/>
                </a:solidFill>
              </a:rPr>
              <a:t>still</a:t>
            </a:r>
            <a:r>
              <a:rPr lang="en-US" sz="2400" b="1" dirty="0" smtClean="0">
                <a:solidFill>
                  <a:srgbClr val="FFFF00"/>
                </a:solidFill>
              </a:rPr>
              <a:t> a very powerful tool for any business’ advertisement.     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0"/>
            <a:ext cx="61722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alibri" pitchFamily="34" charset="0"/>
              <a:hlinkClick r:id="rId2"/>
            </a:endParaRPr>
          </a:p>
          <a:p>
            <a:endParaRPr lang="en-US" sz="1600" b="1" u="sng" dirty="0" smtClean="0">
              <a:latin typeface="Calibri" pitchFamily="34" charset="0"/>
              <a:hlinkClick r:id="rId2"/>
            </a:endParaRPr>
          </a:p>
          <a:p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endParaRPr lang="en-US" sz="1600" b="1" dirty="0" smtClean="0">
              <a:solidFill>
                <a:srgbClr val="FFFF00"/>
              </a:solidFill>
              <a:latin typeface="Calibri" pitchFamily="34" charset="0"/>
              <a:hlinkClick r:id="rId3"/>
            </a:endParaRPr>
          </a:p>
          <a:p>
            <a:pPr algn="ctr"/>
            <a:r>
              <a:rPr lang="en-US" sz="1600" b="1" u="sng" dirty="0" smtClean="0">
                <a:solidFill>
                  <a:srgbClr val="FF0000"/>
                </a:solidFill>
                <a:latin typeface="Calibri" pitchFamily="34" charset="0"/>
                <a:hlinkClick r:id="rId3"/>
              </a:rPr>
              <a:t>ESPN </a:t>
            </a:r>
            <a:r>
              <a:rPr lang="en-US" sz="1600" b="1" u="sng" dirty="0" smtClean="0">
                <a:solidFill>
                  <a:srgbClr val="FF0000"/>
                </a:solidFill>
                <a:latin typeface="Calibri" pitchFamily="34" charset="0"/>
                <a:hlinkClick r:id="rId3"/>
              </a:rPr>
              <a:t>La Crosse - 105.5 ESPN and ESPN 1290</a:t>
            </a:r>
            <a:endParaRPr lang="en-US" sz="1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www.espnlacrosse.com</a:t>
            </a:r>
            <a:r>
              <a:rPr lang="en-US" sz="1600" b="1" dirty="0" smtClean="0">
                <a:solidFill>
                  <a:srgbClr val="FF0000"/>
                </a:solidFill>
              </a:rPr>
              <a:t>/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Calibri" pitchFamily="34" charset="0"/>
              </a:rPr>
              <a:t>          </a:t>
            </a:r>
          </a:p>
          <a:p>
            <a:pPr algn="ctr"/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Calibri" pitchFamily="34" charset="0"/>
              </a:rPr>
              <a:t>  SOURCES</a:t>
            </a:r>
            <a:r>
              <a:rPr lang="en-US" sz="1600" b="1" dirty="0" smtClean="0">
                <a:latin typeface="Calibri" pitchFamily="34" charset="0"/>
              </a:rPr>
              <a:t>:</a:t>
            </a:r>
          </a:p>
          <a:p>
            <a:endParaRPr lang="en-US" sz="1600" b="1" u="sng" dirty="0" smtClean="0">
              <a:latin typeface="Calibri" pitchFamily="34" charset="0"/>
              <a:hlinkClick r:id="rId4"/>
            </a:endParaRPr>
          </a:p>
          <a:p>
            <a:r>
              <a:rPr lang="en-US" sz="1600" b="1" u="sng" dirty="0" smtClean="0">
                <a:latin typeface="Calibri" pitchFamily="34" charset="0"/>
                <a:hlinkClick r:id="rId4"/>
              </a:rPr>
              <a:t>www.knowthis.com/types-ofadvertising-media/radio-advertising</a:t>
            </a:r>
            <a:r>
              <a:rPr lang="en-US" sz="1600" b="1" dirty="0" smtClean="0">
                <a:latin typeface="Calibri" pitchFamily="34" charset="0"/>
              </a:rPr>
              <a:t> </a:t>
            </a:r>
            <a:endParaRPr lang="en-US" sz="1600" b="1" dirty="0" smtClean="0">
              <a:latin typeface="Calibri" pitchFamily="34" charset="0"/>
            </a:endParaRPr>
          </a:p>
          <a:p>
            <a:r>
              <a:rPr lang="en-US" sz="1600" b="1" dirty="0" smtClean="0">
                <a:latin typeface="Calibri" pitchFamily="34" charset="0"/>
              </a:rPr>
              <a:t>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public.wsu.edu</a:t>
            </a:r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/~</a:t>
            </a:r>
            <a:r>
              <a:rPr lang="en-US" sz="1600" b="1" dirty="0" err="1" smtClean="0">
                <a:solidFill>
                  <a:srgbClr val="7030A0"/>
                </a:solidFill>
                <a:latin typeface="Calibri" pitchFamily="34" charset="0"/>
              </a:rPr>
              <a:t>bryan.mclaughlin</a:t>
            </a:r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/Radio/Who_Invented_Radio.html   </a:t>
            </a:r>
            <a:endParaRPr lang="en-US" sz="1600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endParaRPr lang="en-US" sz="1100" dirty="0" smtClean="0">
              <a:latin typeface="Calibri" pitchFamily="34" charset="0"/>
            </a:endParaRPr>
          </a:p>
          <a:p>
            <a:r>
              <a:rPr lang="en-US" sz="1600" b="1" u="sng" dirty="0" smtClean="0">
                <a:latin typeface="Calibri" pitchFamily="34" charset="0"/>
                <a:hlinkClick r:id="rId5"/>
              </a:rPr>
              <a:t>www.radioresults.com.au/benefits-of-radio-advertising</a:t>
            </a:r>
            <a:r>
              <a:rPr lang="en-US" sz="1600" b="1" dirty="0" smtClean="0">
                <a:latin typeface="Calibri" pitchFamily="34" charset="0"/>
              </a:rPr>
              <a:t> </a:t>
            </a:r>
          </a:p>
          <a:p>
            <a:endParaRPr lang="en-US" sz="1100" dirty="0" smtClean="0">
              <a:latin typeface="Calibri" pitchFamily="34" charset="0"/>
              <a:hlinkClick r:id="rId6"/>
            </a:endParaRPr>
          </a:p>
          <a:p>
            <a:r>
              <a:rPr lang="en-US" sz="1600" b="1" u="sng" dirty="0" smtClean="0">
                <a:solidFill>
                  <a:srgbClr val="FFFF00"/>
                </a:solidFill>
                <a:latin typeface="Calibri" pitchFamily="34" charset="0"/>
                <a:hlinkClick r:id="rId6"/>
              </a:rPr>
              <a:t>www.sisoftw.com/voice-3-surprising-benefits-radioadvertising-today</a:t>
            </a:r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1100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97795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62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531</TotalTime>
  <Words>698</Words>
  <Application>Microsoft Office PowerPoint</Application>
  <PresentationFormat>On-screen Show (4:3)</PresentationFormat>
  <Paragraphs>112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RADIO!!!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</dc:title>
  <dc:creator>Virginia</dc:creator>
  <cp:lastModifiedBy>Virginia</cp:lastModifiedBy>
  <cp:revision>85</cp:revision>
  <dcterms:created xsi:type="dcterms:W3CDTF">2017-03-09T17:01:00Z</dcterms:created>
  <dcterms:modified xsi:type="dcterms:W3CDTF">2017-03-10T01:54:12Z</dcterms:modified>
</cp:coreProperties>
</file>